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0" r:id="rId6"/>
    <p:sldId id="261" r:id="rId7"/>
    <p:sldId id="264" r:id="rId8"/>
    <p:sldId id="269" r:id="rId9"/>
    <p:sldId id="265" r:id="rId10"/>
    <p:sldId id="267" r:id="rId11"/>
    <p:sldId id="268" r:id="rId12"/>
    <p:sldId id="266" r:id="rId13"/>
    <p:sldId id="262" r:id="rId14"/>
    <p:sldId id="263" r:id="rId15"/>
    <p:sldId id="260" r:id="rId16"/>
  </p:sldIdLst>
  <p:sldSz cx="12192000" cy="6858000"/>
  <p:notesSz cx="6858000" cy="9144000"/>
  <p:embeddedFontLs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210 앱굴림 B" panose="02020603020101020101" pitchFamily="18" charset="-127"/>
      <p:regular r:id="rId24"/>
    </p:embeddedFont>
    <p:embeddedFont>
      <p:font typeface="HY중고딕" panose="02030600000101010101" pitchFamily="18" charset="-127"/>
      <p:regular r:id="rId25"/>
    </p:embeddedFont>
    <p:embeddedFont>
      <p:font typeface="Comic Sans MS" panose="030F0702030302020204" pitchFamily="66" charset="0"/>
      <p:regular r:id="rId26"/>
      <p:bold r:id="rId27"/>
      <p:italic r:id="rId28"/>
      <p:boldItalic r:id="rId29"/>
    </p:embeddedFont>
    <p:embeddedFont>
      <p:font typeface="Wingdings 3" panose="05040102010807070707" pitchFamily="18" charset="2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330" y="-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9088E-61D2-4C0C-8E32-B0DDACB5FADC}" type="datetimeFigureOut">
              <a:rPr lang="ko-KR" altLang="en-US" smtClean="0"/>
              <a:t>2018-12-07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27066-8854-4AB3-A6FB-C34F59054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65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6428240" y="0"/>
            <a:ext cx="5791201" cy="6858000"/>
          </a:xfrm>
          <a:prstGeom prst="rect">
            <a:avLst/>
          </a:prstGeom>
          <a:blipFill>
            <a:blip r:embed="rId2">
              <a:alphaModFix amt="26000"/>
            </a:blip>
            <a:stretch>
              <a:fillRect/>
            </a:stretch>
          </a:blipFill>
          <a:ln>
            <a:noFill/>
          </a:ln>
          <a:effectLst>
            <a:glow rad="3556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직사각형 13"/>
          <p:cNvSpPr/>
          <p:nvPr userDrawn="1"/>
        </p:nvSpPr>
        <p:spPr>
          <a:xfrm>
            <a:off x="6428240" y="0"/>
            <a:ext cx="5791201" cy="6858000"/>
          </a:xfrm>
          <a:prstGeom prst="rect">
            <a:avLst/>
          </a:prstGeom>
          <a:blipFill>
            <a:blip r:embed="rId19">
              <a:alphaModFix amt="26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>
                <a:latin typeface="Comic Sans MS" panose="030F0702030302020204" pitchFamily="66" charset="0"/>
              </a:rPr>
              <a:t>Hungry </a:t>
            </a:r>
            <a:r>
              <a:rPr lang="en-US" altLang="ko-KR" dirty="0" err="1" smtClean="0">
                <a:latin typeface="Comic Sans MS" panose="030F0702030302020204" pitchFamily="66" charset="0"/>
              </a:rPr>
              <a:t>Jungs</a:t>
            </a:r>
            <a:endParaRPr lang="en-US" altLang="ko-KR" dirty="0" smtClean="0">
              <a:latin typeface="Comic Sans MS" panose="030F0702030302020204" pitchFamily="66" charset="0"/>
            </a:endParaRPr>
          </a:p>
          <a:p>
            <a:r>
              <a:rPr lang="en-US" altLang="ko-KR" dirty="0" smtClean="0">
                <a:latin typeface="Comic Sans MS" panose="030F0702030302020204" pitchFamily="66" charset="0"/>
              </a:rPr>
              <a:t>1518 Jung Sang</a:t>
            </a:r>
          </a:p>
          <a:p>
            <a:r>
              <a:rPr lang="en-US" altLang="ko-KR" dirty="0" smtClean="0">
                <a:latin typeface="Comic Sans MS" panose="030F0702030302020204" pitchFamily="66" charset="0"/>
              </a:rPr>
              <a:t>1519 Jung Hyun-</a:t>
            </a:r>
            <a:r>
              <a:rPr lang="en-US" altLang="ko-KR" dirty="0" err="1" smtClean="0">
                <a:latin typeface="Comic Sans MS" panose="030F0702030302020204" pitchFamily="66" charset="0"/>
              </a:rPr>
              <a:t>Seo</a:t>
            </a:r>
            <a:endParaRPr lang="ko-KR" altLang="en-US" dirty="0">
              <a:latin typeface="Comic Sans MS" panose="030F0702030302020204" pitchFamily="66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Comic Sans MS" panose="030F0702030302020204" pitchFamily="66" charset="0"/>
              </a:rPr>
              <a:t>Development of </a:t>
            </a:r>
            <a:r>
              <a:rPr lang="en-US" altLang="ko-KR" dirty="0" err="1" smtClean="0">
                <a:latin typeface="Comic Sans MS" panose="030F0702030302020204" pitchFamily="66" charset="0"/>
              </a:rPr>
              <a:t>blackbox</a:t>
            </a:r>
            <a:r>
              <a:rPr lang="en-US" altLang="ko-KR" dirty="0" smtClean="0">
                <a:latin typeface="Comic Sans MS" panose="030F0702030302020204" pitchFamily="66" charset="0"/>
              </a:rPr>
              <a:t> video analyzing system</a:t>
            </a:r>
            <a:endParaRPr lang="ko-KR" altLang="en-US" dirty="0">
              <a:latin typeface="Comic Sans MS" panose="030F0702030302020204" pitchFamily="66" charset="0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847137" y="3990975"/>
            <a:ext cx="3935413" cy="2867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Comic Sans MS" panose="030F0702030302020204" pitchFamily="66" charset="0"/>
              </a:rPr>
              <a:t>Kick the Neck</a:t>
            </a:r>
          </a:p>
          <a:p>
            <a:pPr marL="457200" indent="-457200">
              <a:buFont typeface="Wingdings 3" panose="05040102010807070707" pitchFamily="18" charset="2"/>
              <a:buAutoNum type="arabicPeriod"/>
            </a:pPr>
            <a:r>
              <a:rPr lang="en-US" altLang="ko-KR" dirty="0" smtClean="0">
                <a:latin typeface="Comic Sans MS" panose="030F0702030302020204" pitchFamily="66" charset="0"/>
              </a:rPr>
              <a:t>Motivation/Purpose</a:t>
            </a:r>
          </a:p>
          <a:p>
            <a:pPr marL="457200" indent="-457200">
              <a:buFont typeface="Wingdings 3" panose="05040102010807070707" pitchFamily="18" charset="2"/>
              <a:buAutoNum type="arabicPeriod"/>
            </a:pPr>
            <a:r>
              <a:rPr lang="en-US" altLang="ko-KR" dirty="0" smtClean="0">
                <a:latin typeface="Comic Sans MS" panose="030F0702030302020204" pitchFamily="66" charset="0"/>
              </a:rPr>
              <a:t>How</a:t>
            </a:r>
            <a:r>
              <a:rPr lang="ko-KR" altLang="en-US" dirty="0" smtClean="0">
                <a:latin typeface="Comic Sans MS" panose="030F0702030302020204" pitchFamily="66" charset="0"/>
              </a:rPr>
              <a:t> </a:t>
            </a:r>
            <a:r>
              <a:rPr lang="en-US" altLang="ko-KR" dirty="0" smtClean="0">
                <a:latin typeface="Comic Sans MS" panose="030F0702030302020204" pitchFamily="66" charset="0"/>
              </a:rPr>
              <a:t>to?</a:t>
            </a:r>
          </a:p>
          <a:p>
            <a:pPr marL="457200" indent="-457200">
              <a:buFont typeface="Wingdings 3" panose="05040102010807070707" pitchFamily="18" charset="2"/>
              <a:buAutoNum type="arabicPeriod"/>
            </a:pPr>
            <a:r>
              <a:rPr lang="en-US" altLang="ko-KR" dirty="0" smtClean="0">
                <a:latin typeface="Comic Sans MS" panose="030F0702030302020204" pitchFamily="66" charset="0"/>
              </a:rPr>
              <a:t>Dog’s Foot and Jung</a:t>
            </a:r>
          </a:p>
          <a:p>
            <a:pPr marL="457200" indent="-457200">
              <a:buFont typeface="Wingdings 3" panose="05040102010807070707" pitchFamily="18" charset="2"/>
              <a:buAutoNum type="arabicPeriod"/>
            </a:pPr>
            <a:r>
              <a:rPr lang="en-US" altLang="ko-KR" dirty="0" smtClean="0">
                <a:latin typeface="Comic Sans MS" panose="030F0702030302020204" pitchFamily="66" charset="0"/>
              </a:rPr>
              <a:t>Algorithm</a:t>
            </a:r>
          </a:p>
          <a:p>
            <a:pPr marL="457200" indent="-457200">
              <a:buFont typeface="Wingdings 3" panose="05040102010807070707" pitchFamily="18" charset="2"/>
              <a:buAutoNum type="arabicPeriod"/>
            </a:pPr>
            <a:r>
              <a:rPr lang="en-US" altLang="ko-KR" dirty="0" smtClean="0">
                <a:latin typeface="Comic Sans MS" panose="030F0702030302020204" pitchFamily="66" charset="0"/>
              </a:rPr>
              <a:t>Cow Went</a:t>
            </a:r>
          </a:p>
          <a:p>
            <a:pPr marL="457200" indent="-457200">
              <a:buFont typeface="Wingdings 3" panose="05040102010807070707" pitchFamily="18" charset="2"/>
              <a:buAutoNum type="arabicPeriod"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endParaRPr lang="en-US" altLang="ko-KR" dirty="0" smtClean="0">
              <a:latin typeface="Comic Sans MS" panose="030F0702030302020204" pitchFamily="66" charset="0"/>
            </a:endParaRPr>
          </a:p>
          <a:p>
            <a:endParaRPr lang="ko-KR" altLang="en-US" dirty="0">
              <a:latin typeface="Comic Sans MS" panose="030F0702030302020204" pitchFamily="66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66875" y="2695575"/>
            <a:ext cx="8943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블랙박스 영상 분석을 통한 교통사고 과실비율 판단</a:t>
            </a:r>
            <a:endParaRPr lang="en-US" altLang="ko-KR" sz="3200" dirty="0" smtClean="0">
              <a:solidFill>
                <a:schemeClr val="bg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10225" y="3514725"/>
            <a:ext cx="4829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</a:rPr>
              <a:t>1518 </a:t>
            </a:r>
            <a:r>
              <a:rPr lang="ko-KR" altLang="en-US" sz="2000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</a:rPr>
              <a:t>정상 </a:t>
            </a:r>
            <a:r>
              <a:rPr lang="en-US" altLang="ko-KR" sz="2000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</a:rPr>
              <a:t>1519 </a:t>
            </a:r>
            <a:r>
              <a:rPr lang="ko-KR" altLang="en-US" sz="2000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</a:rPr>
              <a:t>정현서</a:t>
            </a:r>
            <a:endParaRPr lang="ko-KR" altLang="en-US" sz="2000" dirty="0">
              <a:solidFill>
                <a:schemeClr val="bg1"/>
              </a:solidFill>
              <a:latin typeface="1훈정글북 R" panose="02020603020101020101" pitchFamily="18" charset="-127"/>
              <a:ea typeface="1훈정글북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20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4687" y="124882"/>
            <a:ext cx="8534400" cy="1507067"/>
          </a:xfrm>
        </p:spPr>
        <p:txBody>
          <a:bodyPr/>
          <a:lstStyle/>
          <a:p>
            <a:r>
              <a:rPr lang="ko-KR" altLang="en-US" dirty="0" smtClean="0">
                <a:latin typeface="210 앱굴림 B" panose="02020603020101020101" pitchFamily="18" charset="-127"/>
                <a:ea typeface="210 앱굴림 B" panose="02020603020101020101" pitchFamily="18" charset="-127"/>
              </a:rPr>
              <a:t>가공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endParaRPr lang="ko-KR" altLang="en-US" dirty="0">
              <a:latin typeface="Comic Sans MS" panose="030F0702030302020204" pitchFamily="66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5" y="114301"/>
            <a:ext cx="4871720" cy="653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0525" y="1952625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탐색 범위 지정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59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4687" y="124882"/>
            <a:ext cx="8534400" cy="1507067"/>
          </a:xfrm>
        </p:spPr>
        <p:txBody>
          <a:bodyPr/>
          <a:lstStyle/>
          <a:p>
            <a:r>
              <a:rPr lang="ko-KR" altLang="en-US" dirty="0" smtClean="0">
                <a:latin typeface="210 앱굴림 B" panose="02020603020101020101" pitchFamily="18" charset="-127"/>
                <a:ea typeface="210 앱굴림 B" panose="02020603020101020101" pitchFamily="18" charset="-127"/>
              </a:rPr>
              <a:t>가공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endParaRPr lang="ko-KR" altLang="en-US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733424"/>
            <a:ext cx="9595566" cy="559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610475" y="3333750"/>
            <a:ext cx="66675" cy="10096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7610475" y="3529012"/>
            <a:ext cx="476250" cy="309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7134225" y="3529011"/>
            <a:ext cx="476250" cy="309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5917104">
            <a:off x="7470124" y="4302179"/>
            <a:ext cx="885825" cy="3429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4028674">
            <a:off x="6870880" y="4419762"/>
            <a:ext cx="885825" cy="3429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745647" y="5219700"/>
            <a:ext cx="305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앱굴림 B" panose="02020603020101020101" pitchFamily="18" charset="-127"/>
                <a:ea typeface="210 앱굴림 B" panose="02020603020101020101" pitchFamily="18" charset="-127"/>
              </a:rPr>
              <a:t>사각형 내의 </a:t>
            </a:r>
            <a:r>
              <a:rPr lang="en-US" altLang="ko-KR" dirty="0" smtClean="0">
                <a:latin typeface="210 앱굴림 B" panose="02020603020101020101" pitchFamily="18" charset="-127"/>
                <a:ea typeface="210 앱굴림 B" panose="02020603020101020101" pitchFamily="18" charset="-127"/>
              </a:rPr>
              <a:t>BGR </a:t>
            </a:r>
            <a:r>
              <a:rPr lang="ko-KR" altLang="en-US" dirty="0" smtClean="0">
                <a:latin typeface="210 앱굴림 B" panose="02020603020101020101" pitchFamily="18" charset="-127"/>
                <a:ea typeface="210 앱굴림 B" panose="02020603020101020101" pitchFamily="18" charset="-127"/>
              </a:rPr>
              <a:t>값 평균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29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4687" y="124882"/>
            <a:ext cx="8534400" cy="1507067"/>
          </a:xfrm>
        </p:spPr>
        <p:txBody>
          <a:bodyPr/>
          <a:lstStyle/>
          <a:p>
            <a:r>
              <a:rPr lang="ko-KR" altLang="en-US" dirty="0" smtClean="0">
                <a:latin typeface="210 앱굴림 B" panose="02020603020101020101" pitchFamily="18" charset="-127"/>
                <a:ea typeface="210 앱굴림 B" panose="02020603020101020101" pitchFamily="18" charset="-127"/>
              </a:rPr>
              <a:t>가공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endParaRPr lang="ko-KR" altLang="en-US" dirty="0">
              <a:latin typeface="Comic Sans MS" panose="030F0702030302020204" pitchFamily="66" charset="0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685800" y="4848225"/>
            <a:ext cx="1647825" cy="971550"/>
          </a:xfrm>
          <a:prstGeom prst="rightArrow">
            <a:avLst/>
          </a:prstGeom>
          <a:noFill/>
          <a:ln>
            <a:solidFill>
              <a:schemeClr val="tx2"/>
            </a:solidFill>
          </a:ln>
          <a:effectLst>
            <a:glow rad="127000">
              <a:schemeClr val="tx2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00325" y="5067300"/>
            <a:ext cx="354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두 차량 사이의 위치 관계</a:t>
            </a:r>
            <a:endParaRPr lang="ko-KR" altLang="en-US" sz="2000" dirty="0">
              <a:solidFill>
                <a:schemeClr val="bg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571625"/>
            <a:ext cx="718748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086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4687" y="124882"/>
            <a:ext cx="8534400" cy="1507067"/>
          </a:xfrm>
        </p:spPr>
        <p:txBody>
          <a:bodyPr/>
          <a:lstStyle/>
          <a:p>
            <a:r>
              <a:rPr lang="ko-KR" altLang="en-US" dirty="0" smtClean="0">
                <a:latin typeface="210 앱굴림 B" panose="02020603020101020101" pitchFamily="18" charset="-127"/>
                <a:ea typeface="210 앱굴림 B" panose="02020603020101020101" pitchFamily="18" charset="-127"/>
              </a:rPr>
              <a:t>판단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endParaRPr lang="ko-KR" altLang="en-US" dirty="0">
              <a:latin typeface="Comic Sans MS" panose="030F0702030302020204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2447925"/>
            <a:ext cx="621982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1450" y="16764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두 차의 위치 관계와 </a:t>
            </a:r>
            <a:r>
              <a:rPr lang="ko-KR" altLang="en-US" dirty="0" err="1" smtClean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뒷차의</a:t>
            </a:r>
            <a:r>
              <a:rPr lang="ko-KR" altLang="en-US" dirty="0" smtClean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차선 변경 여부로 사고 유형 결정</a:t>
            </a:r>
            <a:endParaRPr lang="ko-KR" altLang="en-US" dirty="0">
              <a:solidFill>
                <a:schemeClr val="bg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94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4687" y="124882"/>
            <a:ext cx="8534400" cy="1507067"/>
          </a:xfrm>
        </p:spPr>
        <p:txBody>
          <a:bodyPr/>
          <a:lstStyle/>
          <a:p>
            <a:r>
              <a:rPr lang="ko-KR" altLang="en-US" dirty="0" smtClean="0">
                <a:latin typeface="210 앱굴림 B" panose="02020603020101020101" pitchFamily="18" charset="-127"/>
                <a:ea typeface="210 앱굴림 B" panose="02020603020101020101" pitchFamily="18" charset="-127"/>
              </a:rPr>
              <a:t>출력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endParaRPr lang="ko-KR" altLang="en-US" dirty="0">
              <a:latin typeface="Comic Sans MS" panose="030F0702030302020204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57531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G:\코드 최종\piegrap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6" y="3803650"/>
            <a:ext cx="4381500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1390650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과실비율 출력</a:t>
            </a:r>
            <a:r>
              <a:rPr lang="en-US" altLang="ko-KR" dirty="0" smtClean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시각화</a:t>
            </a:r>
            <a:endParaRPr lang="ko-KR" altLang="en-US" dirty="0">
              <a:solidFill>
                <a:schemeClr val="bg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94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4687" y="124882"/>
            <a:ext cx="8534400" cy="1507067"/>
          </a:xfrm>
        </p:spPr>
        <p:txBody>
          <a:bodyPr/>
          <a:lstStyle/>
          <a:p>
            <a:r>
              <a:rPr lang="ko-KR" altLang="en-US" dirty="0" smtClean="0">
                <a:latin typeface="210 앱굴림 B" panose="02020603020101020101" pitchFamily="18" charset="-127"/>
                <a:ea typeface="210 앱굴림 B" panose="02020603020101020101" pitchFamily="18" charset="-127"/>
              </a:rPr>
              <a:t>소감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endParaRPr lang="ko-KR" altLang="en-US" dirty="0">
              <a:latin typeface="Comic Sans MS" panose="030F0702030302020204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9075" y="1666875"/>
            <a:ext cx="82962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정상</a:t>
            </a:r>
            <a:r>
              <a:rPr lang="en-US" altLang="ko-KR" sz="2800" dirty="0" smtClean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아아 </a:t>
            </a:r>
            <a:r>
              <a:rPr lang="ko-KR" altLang="en-US" sz="2800" dirty="0" err="1" smtClean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배고프다아</a:t>
            </a:r>
            <a:r>
              <a:rPr lang="en-US" altLang="ko-KR" sz="2800" dirty="0" smtClean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..</a:t>
            </a:r>
            <a:endParaRPr lang="en-US" altLang="ko-KR" sz="2800" dirty="0" smtClean="0">
              <a:solidFill>
                <a:schemeClr val="bg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정현서</a:t>
            </a:r>
            <a:r>
              <a:rPr lang="en-US" altLang="ko-KR" sz="2800" dirty="0" smtClean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배고파</a:t>
            </a:r>
            <a:endParaRPr lang="ko-KR" altLang="en-US" sz="2800" dirty="0">
              <a:solidFill>
                <a:schemeClr val="bg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896225" y="1019175"/>
            <a:ext cx="962025" cy="647700"/>
          </a:xfrm>
          <a:prstGeom prst="roundRect">
            <a:avLst/>
          </a:prstGeom>
          <a:solidFill>
            <a:schemeClr val="bg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106025" y="1009650"/>
            <a:ext cx="962025" cy="647700"/>
          </a:xfrm>
          <a:prstGeom prst="roundRect">
            <a:avLst/>
          </a:prstGeom>
          <a:solidFill>
            <a:schemeClr val="bg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호 6"/>
          <p:cNvSpPr/>
          <p:nvPr/>
        </p:nvSpPr>
        <p:spPr>
          <a:xfrm>
            <a:off x="8858250" y="1247775"/>
            <a:ext cx="1247775" cy="85725"/>
          </a:xfrm>
          <a:prstGeom prst="arc">
            <a:avLst/>
          </a:prstGeom>
          <a:ln w="2857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호 7"/>
          <p:cNvSpPr/>
          <p:nvPr/>
        </p:nvSpPr>
        <p:spPr>
          <a:xfrm flipH="1">
            <a:off x="8858250" y="1247775"/>
            <a:ext cx="1247775" cy="85725"/>
          </a:xfrm>
          <a:prstGeom prst="arc">
            <a:avLst/>
          </a:prstGeom>
          <a:ln w="2857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10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4687" y="124882"/>
            <a:ext cx="8534400" cy="1507067"/>
          </a:xfrm>
        </p:spPr>
        <p:txBody>
          <a:bodyPr/>
          <a:lstStyle/>
          <a:p>
            <a:r>
              <a:rPr lang="ko-KR" altLang="en-US" dirty="0" smtClean="0">
                <a:latin typeface="210 앱굴림 B" panose="02020603020101020101" pitchFamily="18" charset="-127"/>
                <a:ea typeface="210 앱굴림 B" panose="02020603020101020101" pitchFamily="18" charset="-127"/>
              </a:rPr>
              <a:t>연구 동기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7987" y="161925"/>
            <a:ext cx="8534400" cy="542925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endParaRPr lang="ko-KR" altLang="en-US" dirty="0">
              <a:latin typeface="Comic Sans MS" panose="030F0702030302020204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67539"/>
            <a:ext cx="6181725" cy="321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946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4687" y="124882"/>
            <a:ext cx="8534400" cy="1507067"/>
          </a:xfrm>
        </p:spPr>
        <p:txBody>
          <a:bodyPr/>
          <a:lstStyle/>
          <a:p>
            <a:r>
              <a:rPr lang="ko-KR" altLang="en-US" dirty="0" smtClean="0">
                <a:latin typeface="210 앱굴림 B" panose="02020603020101020101" pitchFamily="18" charset="-127"/>
                <a:ea typeface="210 앱굴림 B" panose="02020603020101020101" pitchFamily="18" charset="-127"/>
              </a:rPr>
              <a:t>모식도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endParaRPr lang="ko-KR" altLang="en-US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 descr="G:\2학기 프로젝트\모식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1776412"/>
            <a:ext cx="8307388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10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4687" y="124882"/>
            <a:ext cx="8534400" cy="1507067"/>
          </a:xfrm>
        </p:spPr>
        <p:txBody>
          <a:bodyPr/>
          <a:lstStyle/>
          <a:p>
            <a:r>
              <a:rPr lang="ko-KR" altLang="en-US" dirty="0" smtClean="0">
                <a:latin typeface="210 앱굴림 B" panose="02020603020101020101" pitchFamily="18" charset="-127"/>
                <a:ea typeface="210 앱굴림 B" panose="02020603020101020101" pitchFamily="18" charset="-127"/>
              </a:rPr>
              <a:t>입력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endParaRPr lang="ko-KR" altLang="en-US" dirty="0">
              <a:latin typeface="Comic Sans MS" panose="030F0702030302020204" pitchFamily="66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190625"/>
            <a:ext cx="382905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48" y="2952750"/>
            <a:ext cx="381952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49" y="4572000"/>
            <a:ext cx="57435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43400" y="2036207"/>
            <a:ext cx="511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영상 경로와 사진 저장 경로 지정</a:t>
            </a:r>
            <a:endParaRPr lang="ko-KR" altLang="en-US" dirty="0">
              <a:solidFill>
                <a:schemeClr val="bg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43700" y="501015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디테일</a:t>
            </a:r>
            <a:endParaRPr lang="ko-KR" altLang="en-US" dirty="0">
              <a:solidFill>
                <a:schemeClr val="bg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10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4687" y="124882"/>
            <a:ext cx="8534400" cy="1507067"/>
          </a:xfrm>
        </p:spPr>
        <p:txBody>
          <a:bodyPr/>
          <a:lstStyle/>
          <a:p>
            <a:r>
              <a:rPr lang="ko-KR" altLang="en-US" dirty="0" smtClean="0">
                <a:latin typeface="210 앱굴림 B" panose="02020603020101020101" pitchFamily="18" charset="-127"/>
                <a:ea typeface="210 앱굴림 B" panose="02020603020101020101" pitchFamily="18" charset="-127"/>
              </a:rPr>
              <a:t>입력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endParaRPr lang="ko-KR" altLang="en-US" dirty="0">
              <a:latin typeface="Comic Sans MS" panose="030F0702030302020204" pitchFamily="66" charset="0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295400"/>
            <a:ext cx="5133975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1295400"/>
            <a:ext cx="512445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5124450"/>
            <a:ext cx="994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영상 분석으로는 알 수 없는 체크리스트</a:t>
            </a:r>
            <a:endParaRPr lang="ko-KR" altLang="en-US" dirty="0">
              <a:solidFill>
                <a:schemeClr val="bg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19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4687" y="124882"/>
            <a:ext cx="8534400" cy="1507067"/>
          </a:xfrm>
        </p:spPr>
        <p:txBody>
          <a:bodyPr/>
          <a:lstStyle/>
          <a:p>
            <a:r>
              <a:rPr lang="ko-KR" altLang="en-US" dirty="0" smtClean="0">
                <a:latin typeface="210 앱굴림 B" panose="02020603020101020101" pitchFamily="18" charset="-127"/>
                <a:ea typeface="210 앱굴림 B" panose="02020603020101020101" pitchFamily="18" charset="-127"/>
              </a:rPr>
              <a:t>가공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endParaRPr lang="ko-KR" altLang="en-US" dirty="0">
              <a:latin typeface="Comic Sans MS" panose="030F0702030302020204" pitchFamily="66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620252"/>
            <a:ext cx="4000500" cy="308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619250"/>
            <a:ext cx="5724525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81000" y="4676775"/>
            <a:ext cx="1647825" cy="971550"/>
          </a:xfrm>
          <a:prstGeom prst="rightArrow">
            <a:avLst/>
          </a:prstGeom>
          <a:noFill/>
          <a:ln>
            <a:solidFill>
              <a:schemeClr val="tx2"/>
            </a:solidFill>
          </a:ln>
          <a:effectLst>
            <a:glow rad="127000">
              <a:schemeClr val="tx2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4313" y="1176278"/>
            <a:ext cx="4019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영상</a:t>
            </a:r>
            <a:r>
              <a:rPr lang="ko-KR" altLang="en-US" sz="2000" dirty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을</a:t>
            </a:r>
            <a:r>
              <a:rPr lang="ko-KR" altLang="en-US" sz="2000" dirty="0" smtClean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프레임별로</a:t>
            </a:r>
            <a:r>
              <a:rPr lang="ko-KR" altLang="en-US" sz="2000" dirty="0" smtClean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저장</a:t>
            </a:r>
            <a:endParaRPr lang="ko-KR" altLang="en-US" sz="2000" dirty="0">
              <a:solidFill>
                <a:schemeClr val="bg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94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1998107"/>
            <a:ext cx="622935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4687" y="124882"/>
            <a:ext cx="8534400" cy="1507067"/>
          </a:xfrm>
        </p:spPr>
        <p:txBody>
          <a:bodyPr/>
          <a:lstStyle/>
          <a:p>
            <a:r>
              <a:rPr lang="ko-KR" altLang="en-US" dirty="0" smtClean="0">
                <a:latin typeface="210 앱굴림 B" panose="02020603020101020101" pitchFamily="18" charset="-127"/>
                <a:ea typeface="210 앱굴림 B" panose="02020603020101020101" pitchFamily="18" charset="-127"/>
              </a:rPr>
              <a:t>가공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endParaRPr lang="ko-KR" altLang="en-US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1998107"/>
            <a:ext cx="6238875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0488" y="1628775"/>
            <a:ext cx="340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차선을 검출하기 위한 배경 처리</a:t>
            </a:r>
            <a:endParaRPr lang="ko-KR" altLang="en-US" dirty="0">
              <a:solidFill>
                <a:schemeClr val="bg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580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4687" y="124882"/>
            <a:ext cx="8534400" cy="1507067"/>
          </a:xfrm>
        </p:spPr>
        <p:txBody>
          <a:bodyPr/>
          <a:lstStyle/>
          <a:p>
            <a:r>
              <a:rPr lang="ko-KR" altLang="en-US" dirty="0" smtClean="0">
                <a:latin typeface="210 앱굴림 B" panose="02020603020101020101" pitchFamily="18" charset="-127"/>
                <a:ea typeface="210 앱굴림 B" panose="02020603020101020101" pitchFamily="18" charset="-127"/>
              </a:rPr>
              <a:t>가공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endParaRPr lang="ko-KR" altLang="en-US" dirty="0">
              <a:latin typeface="Comic Sans MS" panose="030F0702030302020204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981200"/>
            <a:ext cx="563362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2425" y="1476375"/>
            <a:ext cx="2943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차선 따기</a:t>
            </a:r>
            <a:endParaRPr lang="ko-KR" altLang="en-US" sz="2000" dirty="0">
              <a:solidFill>
                <a:schemeClr val="bg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1" y="1981200"/>
            <a:ext cx="6333636" cy="3705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88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4687" y="124882"/>
            <a:ext cx="8534400" cy="1507067"/>
          </a:xfrm>
        </p:spPr>
        <p:txBody>
          <a:bodyPr/>
          <a:lstStyle/>
          <a:p>
            <a:r>
              <a:rPr lang="ko-KR" altLang="en-US" dirty="0" smtClean="0">
                <a:latin typeface="210 앱굴림 B" panose="02020603020101020101" pitchFamily="18" charset="-127"/>
                <a:ea typeface="210 앱굴림 B" panose="02020603020101020101" pitchFamily="18" charset="-127"/>
              </a:rPr>
              <a:t>가공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ko-KR" dirty="0" smtClean="0">
              <a:latin typeface="Comic Sans MS" panose="030F0702030302020204" pitchFamily="66" charset="0"/>
            </a:endParaRPr>
          </a:p>
          <a:p>
            <a:endParaRPr lang="ko-KR" altLang="en-US" dirty="0">
              <a:latin typeface="Comic Sans MS" panose="030F0702030302020204" pitchFamily="66" charset="0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685800" y="4848225"/>
            <a:ext cx="1647825" cy="971550"/>
          </a:xfrm>
          <a:prstGeom prst="rightArrow">
            <a:avLst/>
          </a:prstGeom>
          <a:noFill/>
          <a:ln>
            <a:solidFill>
              <a:schemeClr val="tx2"/>
            </a:solidFill>
          </a:ln>
          <a:effectLst>
            <a:glow rad="127000">
              <a:schemeClr val="tx2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728788"/>
            <a:ext cx="58674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00325" y="5067300"/>
            <a:ext cx="354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뒷차가</a:t>
            </a:r>
            <a:r>
              <a:rPr lang="ko-KR" altLang="en-US" sz="2000" dirty="0" smtClean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차선변경을 하였는가</a:t>
            </a:r>
            <a:r>
              <a:rPr lang="en-US" altLang="ko-KR" sz="2000" dirty="0">
                <a:solidFill>
                  <a:schemeClr val="bg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11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슬라이스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133</TotalTime>
  <Words>117</Words>
  <Application>Microsoft Office PowerPoint</Application>
  <PresentationFormat>사용자 지정</PresentationFormat>
  <Paragraphs>59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굴림</vt:lpstr>
      <vt:lpstr>Arial</vt:lpstr>
      <vt:lpstr>Century Gothic</vt:lpstr>
      <vt:lpstr>맑은 고딕</vt:lpstr>
      <vt:lpstr>210 앱굴림 B</vt:lpstr>
      <vt:lpstr>HY중고딕</vt:lpstr>
      <vt:lpstr>Comic Sans MS</vt:lpstr>
      <vt:lpstr>1훈정글북 R</vt:lpstr>
      <vt:lpstr>Wingdings 3</vt:lpstr>
      <vt:lpstr>슬라이스</vt:lpstr>
      <vt:lpstr>Development of blackbox video analyzing system</vt:lpstr>
      <vt:lpstr>연구 동기</vt:lpstr>
      <vt:lpstr>모식도</vt:lpstr>
      <vt:lpstr>입력</vt:lpstr>
      <vt:lpstr>입력</vt:lpstr>
      <vt:lpstr>가공</vt:lpstr>
      <vt:lpstr>가공</vt:lpstr>
      <vt:lpstr>가공</vt:lpstr>
      <vt:lpstr>가공</vt:lpstr>
      <vt:lpstr>가공</vt:lpstr>
      <vt:lpstr>가공</vt:lpstr>
      <vt:lpstr>가공</vt:lpstr>
      <vt:lpstr>판단</vt:lpstr>
      <vt:lpstr>출력</vt:lpstr>
      <vt:lpstr>소감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blackbox video analyzing system</dc:title>
  <dc:creator>Windows 사용자</dc:creator>
  <cp:lastModifiedBy>user</cp:lastModifiedBy>
  <cp:revision>41</cp:revision>
  <dcterms:created xsi:type="dcterms:W3CDTF">2018-12-04T14:07:29Z</dcterms:created>
  <dcterms:modified xsi:type="dcterms:W3CDTF">2018-12-06T23:36:10Z</dcterms:modified>
</cp:coreProperties>
</file>